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80" r:id="rId3"/>
    <p:sldId id="268" r:id="rId4"/>
    <p:sldId id="270" r:id="rId5"/>
    <p:sldId id="258" r:id="rId6"/>
    <p:sldId id="273" r:id="rId7"/>
    <p:sldId id="277" r:id="rId8"/>
    <p:sldId id="272" r:id="rId9"/>
    <p:sldId id="261" r:id="rId10"/>
    <p:sldId id="264" r:id="rId11"/>
    <p:sldId id="274" r:id="rId12"/>
    <p:sldId id="275" r:id="rId13"/>
    <p:sldId id="259" r:id="rId14"/>
    <p:sldId id="260" r:id="rId15"/>
    <p:sldId id="276" r:id="rId16"/>
    <p:sldId id="271" r:id="rId17"/>
    <p:sldId id="279" r:id="rId18"/>
    <p:sldId id="262" r:id="rId19"/>
    <p:sldId id="263" r:id="rId20"/>
    <p:sldId id="265" r:id="rId21"/>
    <p:sldId id="266" r:id="rId22"/>
    <p:sldId id="267" r:id="rId23"/>
    <p:sldId id="269" r:id="rId24"/>
    <p:sldId id="278"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7753" autoAdjust="0"/>
  </p:normalViewPr>
  <p:slideViewPr>
    <p:cSldViewPr snapToGrid="0" snapToObjects="1">
      <p:cViewPr>
        <p:scale>
          <a:sx n="85" d="100"/>
          <a:sy n="85" d="100"/>
        </p:scale>
        <p:origin x="-1576" y="-1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03AD69A-13A4-9C44-959E-75C61B22664C}" type="datetimeFigureOut">
              <a:rPr lang="en-US" smtClean="0"/>
              <a:t>8/22/20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5A82C5-5BE0-0A4F-9259-84F75ACFA05C}" type="slidenum">
              <a:rPr lang="en-US" smtClean="0"/>
              <a:t>‹#›</a:t>
            </a:fld>
            <a:endParaRPr lang="en-US"/>
          </a:p>
        </p:txBody>
      </p:sp>
    </p:spTree>
    <p:extLst>
      <p:ext uri="{BB962C8B-B14F-4D97-AF65-F5344CB8AC3E}">
        <p14:creationId xmlns:p14="http://schemas.microsoft.com/office/powerpoint/2010/main" val="2740520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3AD69A-13A4-9C44-959E-75C61B22664C}" type="datetimeFigureOut">
              <a:rPr lang="en-US" smtClean="0"/>
              <a:t>8/22/20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5A82C5-5BE0-0A4F-9259-84F75ACFA05C}" type="slidenum">
              <a:rPr lang="en-US" smtClean="0"/>
              <a:t>‹#›</a:t>
            </a:fld>
            <a:endParaRPr lang="en-US"/>
          </a:p>
        </p:txBody>
      </p:sp>
    </p:spTree>
    <p:extLst>
      <p:ext uri="{BB962C8B-B14F-4D97-AF65-F5344CB8AC3E}">
        <p14:creationId xmlns:p14="http://schemas.microsoft.com/office/powerpoint/2010/main" val="1698697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3AD69A-13A4-9C44-959E-75C61B22664C}" type="datetimeFigureOut">
              <a:rPr lang="en-US" smtClean="0"/>
              <a:t>8/22/20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5A82C5-5BE0-0A4F-9259-84F75ACFA05C}" type="slidenum">
              <a:rPr lang="en-US" smtClean="0"/>
              <a:t>‹#›</a:t>
            </a:fld>
            <a:endParaRPr lang="en-US"/>
          </a:p>
        </p:txBody>
      </p:sp>
    </p:spTree>
    <p:extLst>
      <p:ext uri="{BB962C8B-B14F-4D97-AF65-F5344CB8AC3E}">
        <p14:creationId xmlns:p14="http://schemas.microsoft.com/office/powerpoint/2010/main" val="4126691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3AD69A-13A4-9C44-959E-75C61B22664C}" type="datetimeFigureOut">
              <a:rPr lang="en-US" smtClean="0"/>
              <a:t>8/22/20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5A82C5-5BE0-0A4F-9259-84F75ACFA05C}" type="slidenum">
              <a:rPr lang="en-US" smtClean="0"/>
              <a:t>‹#›</a:t>
            </a:fld>
            <a:endParaRPr lang="en-US"/>
          </a:p>
        </p:txBody>
      </p:sp>
    </p:spTree>
    <p:extLst>
      <p:ext uri="{BB962C8B-B14F-4D97-AF65-F5344CB8AC3E}">
        <p14:creationId xmlns:p14="http://schemas.microsoft.com/office/powerpoint/2010/main" val="1954276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3AD69A-13A4-9C44-959E-75C61B22664C}" type="datetimeFigureOut">
              <a:rPr lang="en-US" smtClean="0"/>
              <a:t>8/22/20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5A82C5-5BE0-0A4F-9259-84F75ACFA05C}" type="slidenum">
              <a:rPr lang="en-US" smtClean="0"/>
              <a:t>‹#›</a:t>
            </a:fld>
            <a:endParaRPr lang="en-US"/>
          </a:p>
        </p:txBody>
      </p:sp>
    </p:spTree>
    <p:extLst>
      <p:ext uri="{BB962C8B-B14F-4D97-AF65-F5344CB8AC3E}">
        <p14:creationId xmlns:p14="http://schemas.microsoft.com/office/powerpoint/2010/main" val="2355347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03AD69A-13A4-9C44-959E-75C61B22664C}" type="datetimeFigureOut">
              <a:rPr lang="en-US" smtClean="0"/>
              <a:t>8/22/20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5A82C5-5BE0-0A4F-9259-84F75ACFA05C}" type="slidenum">
              <a:rPr lang="en-US" smtClean="0"/>
              <a:t>‹#›</a:t>
            </a:fld>
            <a:endParaRPr lang="en-US"/>
          </a:p>
        </p:txBody>
      </p:sp>
    </p:spTree>
    <p:extLst>
      <p:ext uri="{BB962C8B-B14F-4D97-AF65-F5344CB8AC3E}">
        <p14:creationId xmlns:p14="http://schemas.microsoft.com/office/powerpoint/2010/main" val="1707487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3AD69A-13A4-9C44-959E-75C61B22664C}" type="datetimeFigureOut">
              <a:rPr lang="en-US" smtClean="0"/>
              <a:t>8/22/20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5A82C5-5BE0-0A4F-9259-84F75ACFA05C}" type="slidenum">
              <a:rPr lang="en-US" smtClean="0"/>
              <a:t>‹#›</a:t>
            </a:fld>
            <a:endParaRPr lang="en-US"/>
          </a:p>
        </p:txBody>
      </p:sp>
    </p:spTree>
    <p:extLst>
      <p:ext uri="{BB962C8B-B14F-4D97-AF65-F5344CB8AC3E}">
        <p14:creationId xmlns:p14="http://schemas.microsoft.com/office/powerpoint/2010/main" val="1039776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3AD69A-13A4-9C44-959E-75C61B22664C}" type="datetimeFigureOut">
              <a:rPr lang="en-US" smtClean="0"/>
              <a:t>8/22/20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5A82C5-5BE0-0A4F-9259-84F75ACFA05C}" type="slidenum">
              <a:rPr lang="en-US" smtClean="0"/>
              <a:t>‹#›</a:t>
            </a:fld>
            <a:endParaRPr lang="en-US"/>
          </a:p>
        </p:txBody>
      </p:sp>
    </p:spTree>
    <p:extLst>
      <p:ext uri="{BB962C8B-B14F-4D97-AF65-F5344CB8AC3E}">
        <p14:creationId xmlns:p14="http://schemas.microsoft.com/office/powerpoint/2010/main" val="4153374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3AD69A-13A4-9C44-959E-75C61B22664C}" type="datetimeFigureOut">
              <a:rPr lang="en-US" smtClean="0"/>
              <a:t>8/22/20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5A82C5-5BE0-0A4F-9259-84F75ACFA05C}" type="slidenum">
              <a:rPr lang="en-US" smtClean="0"/>
              <a:t>‹#›</a:t>
            </a:fld>
            <a:endParaRPr lang="en-US"/>
          </a:p>
        </p:txBody>
      </p:sp>
    </p:spTree>
    <p:extLst>
      <p:ext uri="{BB962C8B-B14F-4D97-AF65-F5344CB8AC3E}">
        <p14:creationId xmlns:p14="http://schemas.microsoft.com/office/powerpoint/2010/main" val="3901772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3AD69A-13A4-9C44-959E-75C61B22664C}" type="datetimeFigureOut">
              <a:rPr lang="en-US" smtClean="0"/>
              <a:t>8/22/20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5A82C5-5BE0-0A4F-9259-84F75ACFA05C}" type="slidenum">
              <a:rPr lang="en-US" smtClean="0"/>
              <a:t>‹#›</a:t>
            </a:fld>
            <a:endParaRPr lang="en-US"/>
          </a:p>
        </p:txBody>
      </p:sp>
    </p:spTree>
    <p:extLst>
      <p:ext uri="{BB962C8B-B14F-4D97-AF65-F5344CB8AC3E}">
        <p14:creationId xmlns:p14="http://schemas.microsoft.com/office/powerpoint/2010/main" val="2052951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3AD69A-13A4-9C44-959E-75C61B22664C}" type="datetimeFigureOut">
              <a:rPr lang="en-US" smtClean="0"/>
              <a:t>8/22/20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5A82C5-5BE0-0A4F-9259-84F75ACFA05C}" type="slidenum">
              <a:rPr lang="en-US" smtClean="0"/>
              <a:t>‹#›</a:t>
            </a:fld>
            <a:endParaRPr lang="en-US"/>
          </a:p>
        </p:txBody>
      </p:sp>
    </p:spTree>
    <p:extLst>
      <p:ext uri="{BB962C8B-B14F-4D97-AF65-F5344CB8AC3E}">
        <p14:creationId xmlns:p14="http://schemas.microsoft.com/office/powerpoint/2010/main" val="249331857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3AD69A-13A4-9C44-959E-75C61B22664C}" type="datetimeFigureOut">
              <a:rPr lang="en-US" smtClean="0"/>
              <a:t>8/22/20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5A82C5-5BE0-0A4F-9259-84F75ACFA05C}" type="slidenum">
              <a:rPr lang="en-US" smtClean="0"/>
              <a:t>‹#›</a:t>
            </a:fld>
            <a:endParaRPr lang="en-US"/>
          </a:p>
        </p:txBody>
      </p:sp>
    </p:spTree>
    <p:extLst>
      <p:ext uri="{BB962C8B-B14F-4D97-AF65-F5344CB8AC3E}">
        <p14:creationId xmlns:p14="http://schemas.microsoft.com/office/powerpoint/2010/main" val="273018956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2800" y="3137647"/>
            <a:ext cx="7772400" cy="2000247"/>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smtClean="0"/>
              <a:t> </a:t>
            </a:r>
            <a:endParaRPr lang="en-US" dirty="0"/>
          </a:p>
        </p:txBody>
      </p:sp>
      <p:pic>
        <p:nvPicPr>
          <p:cNvPr id="5" name="Picture 4" descr="Unknown.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8170" y="1524000"/>
            <a:ext cx="4355896" cy="2825868"/>
          </a:xfrm>
          <a:prstGeom prst="rect">
            <a:avLst/>
          </a:prstGeom>
        </p:spPr>
      </p:pic>
      <p:sp>
        <p:nvSpPr>
          <p:cNvPr id="4" name="Rectangle 3"/>
          <p:cNvSpPr/>
          <p:nvPr/>
        </p:nvSpPr>
        <p:spPr>
          <a:xfrm>
            <a:off x="328706" y="567764"/>
            <a:ext cx="8419353" cy="923330"/>
          </a:xfrm>
          <a:prstGeom prst="rect">
            <a:avLst/>
          </a:prstGeom>
        </p:spPr>
        <p:txBody>
          <a:bodyPr wrap="square">
            <a:spAutoFit/>
          </a:bodyPr>
          <a:lstStyle/>
          <a:p>
            <a:pPr lvl="0" algn="ctr"/>
            <a:r>
              <a:rPr lang="en-US" sz="5400" dirty="0">
                <a:solidFill>
                  <a:prstClr val="black"/>
                </a:solidFill>
              </a:rPr>
              <a:t>Introduction to Self Defense</a:t>
            </a:r>
          </a:p>
        </p:txBody>
      </p:sp>
      <p:sp>
        <p:nvSpPr>
          <p:cNvPr id="6" name="TextBox 5"/>
          <p:cNvSpPr txBox="1"/>
          <p:nvPr/>
        </p:nvSpPr>
        <p:spPr>
          <a:xfrm>
            <a:off x="1897530" y="5137894"/>
            <a:ext cx="6529294" cy="646331"/>
          </a:xfrm>
          <a:prstGeom prst="rect">
            <a:avLst/>
          </a:prstGeom>
          <a:noFill/>
        </p:spPr>
        <p:txBody>
          <a:bodyPr wrap="square" rtlCol="0">
            <a:spAutoFit/>
          </a:bodyPr>
          <a:lstStyle/>
          <a:p>
            <a:r>
              <a:rPr lang="en-US" sz="3600" dirty="0" smtClean="0"/>
              <a:t>By BJJ Black Belt Alex </a:t>
            </a:r>
            <a:r>
              <a:rPr lang="en-US" sz="3600" dirty="0" err="1" smtClean="0"/>
              <a:t>Vamos</a:t>
            </a:r>
            <a:endParaRPr lang="en-US" sz="3600" dirty="0"/>
          </a:p>
        </p:txBody>
      </p:sp>
    </p:spTree>
    <p:extLst>
      <p:ext uri="{BB962C8B-B14F-4D97-AF65-F5344CB8AC3E}">
        <p14:creationId xmlns:p14="http://schemas.microsoft.com/office/powerpoint/2010/main" val="424126289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 Escalating A Bad Situation</a:t>
            </a:r>
            <a:endParaRPr lang="en-US" dirty="0"/>
          </a:p>
        </p:txBody>
      </p:sp>
      <p:sp>
        <p:nvSpPr>
          <p:cNvPr id="3" name="Content Placeholder 2"/>
          <p:cNvSpPr>
            <a:spLocks noGrp="1"/>
          </p:cNvSpPr>
          <p:nvPr>
            <p:ph idx="1"/>
          </p:nvPr>
        </p:nvSpPr>
        <p:spPr/>
        <p:txBody>
          <a:bodyPr/>
          <a:lstStyle/>
          <a:p>
            <a:pPr marL="0" indent="0">
              <a:buNone/>
            </a:pPr>
            <a:r>
              <a:rPr lang="en-US" dirty="0" smtClean="0"/>
              <a:t>De-escalating a situation means speaking or acting in a way that can prevent things from getting worse.  </a:t>
            </a:r>
          </a:p>
          <a:p>
            <a:pPr marL="0" indent="0">
              <a:buNone/>
            </a:pPr>
            <a:endParaRPr lang="en-US" dirty="0"/>
          </a:p>
          <a:p>
            <a:pPr marL="0" indent="0">
              <a:buNone/>
            </a:pPr>
            <a:r>
              <a:rPr lang="en-US" dirty="0" smtClean="0"/>
              <a:t>Attackers aren’t always strangers who jump out of dark alleys.  Sadly, we can be attacked by people we know.  That</a:t>
            </a:r>
            <a:r>
              <a:rPr lang="uk-UA" dirty="0" smtClean="0"/>
              <a:t>’</a:t>
            </a:r>
            <a:r>
              <a:rPr lang="en-US" dirty="0" smtClean="0"/>
              <a:t>s where the skill of de-escalating a situation comes in </a:t>
            </a:r>
            <a:endParaRPr lang="en-US" dirty="0"/>
          </a:p>
        </p:txBody>
      </p:sp>
    </p:spTree>
    <p:extLst>
      <p:ext uri="{BB962C8B-B14F-4D97-AF65-F5344CB8AC3E}">
        <p14:creationId xmlns:p14="http://schemas.microsoft.com/office/powerpoint/2010/main" val="1513835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De-escalation works</a:t>
            </a:r>
            <a:endParaRPr lang="en-US" dirty="0"/>
          </a:p>
        </p:txBody>
      </p:sp>
      <p:sp>
        <p:nvSpPr>
          <p:cNvPr id="3" name="Content Placeholder 2"/>
          <p:cNvSpPr>
            <a:spLocks noGrp="1"/>
          </p:cNvSpPr>
          <p:nvPr>
            <p:ph idx="1"/>
          </p:nvPr>
        </p:nvSpPr>
        <p:spPr/>
        <p:txBody>
          <a:bodyPr/>
          <a:lstStyle/>
          <a:p>
            <a:r>
              <a:rPr lang="en-US" dirty="0" smtClean="0"/>
              <a:t>Something as simple as not losing your temper can de-escalate a situation.  Learn how to manage your own anger effectively so that you  can talk or walk away without using your fists or weapons. </a:t>
            </a:r>
          </a:p>
          <a:p>
            <a:pPr marL="0" indent="0">
              <a:buNone/>
            </a:pPr>
            <a:endParaRPr lang="en-US" dirty="0"/>
          </a:p>
        </p:txBody>
      </p:sp>
    </p:spTree>
    <p:extLst>
      <p:ext uri="{BB962C8B-B14F-4D97-AF65-F5344CB8AC3E}">
        <p14:creationId xmlns:p14="http://schemas.microsoft.com/office/powerpoint/2010/main" val="1342264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Although de-escalation won’t always work, it can only help matters if you remain calm and don’t give an attacker any extra ammunition.  Whether it’s a stranger or someone you thought you could trust, saying and doing things that don’t threaten your attacker can give you some control</a:t>
            </a:r>
            <a:endParaRPr lang="en-US" dirty="0"/>
          </a:p>
        </p:txBody>
      </p:sp>
    </p:spTree>
    <p:extLst>
      <p:ext uri="{BB962C8B-B14F-4D97-AF65-F5344CB8AC3E}">
        <p14:creationId xmlns:p14="http://schemas.microsoft.com/office/powerpoint/2010/main" val="3451741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Reducing your risk</a:t>
            </a:r>
            <a:br>
              <a:rPr lang="en-US" dirty="0" smtClean="0"/>
            </a:br>
            <a:endParaRPr lang="en-US" dirty="0"/>
          </a:p>
        </p:txBody>
      </p:sp>
      <p:sp>
        <p:nvSpPr>
          <p:cNvPr id="3" name="Content Placeholder 2"/>
          <p:cNvSpPr>
            <a:spLocks noGrp="1"/>
          </p:cNvSpPr>
          <p:nvPr>
            <p:ph idx="1"/>
          </p:nvPr>
        </p:nvSpPr>
        <p:spPr/>
        <p:txBody>
          <a:bodyPr/>
          <a:lstStyle/>
          <a:p>
            <a:pPr marL="0" indent="0" algn="ctr">
              <a:buNone/>
            </a:pPr>
            <a:r>
              <a:rPr lang="en-US" u="sng" dirty="0" smtClean="0"/>
              <a:t>When you go out</a:t>
            </a:r>
          </a:p>
          <a:p>
            <a:pPr marL="0" indent="0" algn="ctr">
              <a:buNone/>
            </a:pPr>
            <a:r>
              <a:rPr lang="en-US" dirty="0" smtClean="0"/>
              <a:t>- Make sure your are comfortable with the plans</a:t>
            </a:r>
          </a:p>
          <a:p>
            <a:pPr algn="ctr">
              <a:buFontTx/>
              <a:buChar char="-"/>
            </a:pPr>
            <a:r>
              <a:rPr lang="en-US" dirty="0" smtClean="0"/>
              <a:t>Stay in group situations</a:t>
            </a:r>
          </a:p>
          <a:p>
            <a:pPr algn="ctr">
              <a:buFontTx/>
              <a:buChar char="-"/>
            </a:pPr>
            <a:r>
              <a:rPr lang="en-US" dirty="0" smtClean="0"/>
              <a:t>Make sure you have your cellphone and your battery is charged</a:t>
            </a:r>
            <a:endParaRPr lang="en-US" dirty="0"/>
          </a:p>
          <a:p>
            <a:pPr algn="ctr">
              <a:buFontTx/>
              <a:buChar char="-"/>
            </a:pPr>
            <a:r>
              <a:rPr lang="en-US" dirty="0" smtClean="0"/>
              <a:t>Let other people know your plans</a:t>
            </a:r>
          </a:p>
          <a:p>
            <a:pPr marL="0" indent="0" algn="ctr">
              <a:buNone/>
            </a:pPr>
            <a:endParaRPr lang="en-US" dirty="0" smtClean="0"/>
          </a:p>
        </p:txBody>
      </p:sp>
    </p:spTree>
    <p:extLst>
      <p:ext uri="{BB962C8B-B14F-4D97-AF65-F5344CB8AC3E}">
        <p14:creationId xmlns:p14="http://schemas.microsoft.com/office/powerpoint/2010/main" val="228799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4444"/>
            <a:ext cx="8229600" cy="6340239"/>
          </a:xfrm>
        </p:spPr>
        <p:txBody>
          <a:bodyPr>
            <a:normAutofit/>
          </a:bodyPr>
          <a:lstStyle/>
          <a:p>
            <a:pPr marL="0" indent="0" algn="ctr">
              <a:buNone/>
            </a:pPr>
            <a:r>
              <a:rPr lang="en-US" u="sng" dirty="0" smtClean="0"/>
              <a:t>When at Home</a:t>
            </a:r>
          </a:p>
          <a:p>
            <a:pPr algn="ctr">
              <a:buFontTx/>
              <a:buChar char="-"/>
            </a:pPr>
            <a:r>
              <a:rPr lang="en-US" dirty="0" smtClean="0"/>
              <a:t>Keep entrances well lit</a:t>
            </a:r>
          </a:p>
          <a:p>
            <a:pPr algn="ctr">
              <a:buFontTx/>
              <a:buChar char="-"/>
            </a:pPr>
            <a:r>
              <a:rPr lang="en-US" dirty="0" smtClean="0"/>
              <a:t>If someone comes to the door, never give the impression you are alone</a:t>
            </a:r>
          </a:p>
          <a:p>
            <a:pPr algn="ctr">
              <a:buFontTx/>
              <a:buChar char="-"/>
            </a:pPr>
            <a:r>
              <a:rPr lang="en-US" dirty="0" smtClean="0"/>
              <a:t>Have doors locked</a:t>
            </a:r>
          </a:p>
          <a:p>
            <a:pPr marL="0" indent="0" algn="ctr">
              <a:buNone/>
            </a:pPr>
            <a:r>
              <a:rPr lang="en-US" u="sng" dirty="0" smtClean="0"/>
              <a:t>In your car</a:t>
            </a:r>
          </a:p>
          <a:p>
            <a:pPr marL="0" indent="0" algn="ctr">
              <a:buNone/>
            </a:pPr>
            <a:r>
              <a:rPr lang="en-US" dirty="0" smtClean="0"/>
              <a:t>-Always have your keys out to be ready to get into your car</a:t>
            </a:r>
          </a:p>
          <a:p>
            <a:pPr algn="ctr">
              <a:buFontTx/>
              <a:buChar char="-"/>
            </a:pPr>
            <a:r>
              <a:rPr lang="en-US" dirty="0" smtClean="0"/>
              <a:t>Lock doors right after entering</a:t>
            </a:r>
          </a:p>
          <a:p>
            <a:pPr algn="ctr">
              <a:buFontTx/>
              <a:buChar char="-"/>
            </a:pPr>
            <a:r>
              <a:rPr lang="en-US" dirty="0" smtClean="0"/>
              <a:t>Park in well lit areas</a:t>
            </a:r>
          </a:p>
          <a:p>
            <a:pPr algn="ctr">
              <a:buFontTx/>
              <a:buChar char="-"/>
            </a:pPr>
            <a:r>
              <a:rPr lang="en-US" dirty="0" smtClean="0"/>
              <a:t>Always lock your car</a:t>
            </a:r>
          </a:p>
          <a:p>
            <a:pPr algn="ctr">
              <a:buFontTx/>
              <a:buChar char="-"/>
            </a:pPr>
            <a:endParaRPr lang="en-US" dirty="0"/>
          </a:p>
          <a:p>
            <a:pPr marL="0" indent="0" algn="ctr">
              <a:buNone/>
            </a:pPr>
            <a:endParaRPr lang="en-US" dirty="0"/>
          </a:p>
        </p:txBody>
      </p:sp>
    </p:spTree>
    <p:extLst>
      <p:ext uri="{BB962C8B-B14F-4D97-AF65-F5344CB8AC3E}">
        <p14:creationId xmlns:p14="http://schemas.microsoft.com/office/powerpoint/2010/main" val="889334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tr-TR" dirty="0" smtClean="0"/>
              <a:t>Y</a:t>
            </a:r>
            <a:r>
              <a:rPr lang="en-US" dirty="0" err="1" smtClean="0"/>
              <a:t>ou</a:t>
            </a:r>
            <a:r>
              <a:rPr lang="en-US" dirty="0" smtClean="0"/>
              <a:t> can reduce your risks of being a victim by doing things that can help you stay safe</a:t>
            </a:r>
          </a:p>
          <a:p>
            <a:r>
              <a:rPr lang="en-US" dirty="0" smtClean="0"/>
              <a:t>Make sure your friends and parents know your daily schedule (classes, sports practice, club meetings, etc.)  If you go on a date or with friends for an after game snack, let someone know where you’re going and when you expect to return</a:t>
            </a:r>
            <a:endParaRPr lang="en-US" dirty="0"/>
          </a:p>
        </p:txBody>
      </p:sp>
    </p:spTree>
    <p:extLst>
      <p:ext uri="{BB962C8B-B14F-4D97-AF65-F5344CB8AC3E}">
        <p14:creationId xmlns:p14="http://schemas.microsoft.com/office/powerpoint/2010/main" val="205096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Reasons Why Everyone Should Take Self Defense Training</a:t>
            </a:r>
            <a:endParaRPr lang="en-US" dirty="0"/>
          </a:p>
        </p:txBody>
      </p:sp>
      <p:sp>
        <p:nvSpPr>
          <p:cNvPr id="3" name="Content Placeholder 2"/>
          <p:cNvSpPr>
            <a:spLocks noGrp="1"/>
          </p:cNvSpPr>
          <p:nvPr>
            <p:ph idx="1"/>
          </p:nvPr>
        </p:nvSpPr>
        <p:spPr/>
        <p:txBody>
          <a:bodyPr>
            <a:normAutofit lnSpcReduction="10000"/>
          </a:bodyPr>
          <a:lstStyle/>
          <a:p>
            <a:r>
              <a:rPr lang="en-US" dirty="0" smtClean="0"/>
              <a:t>Self defense training will build confidence.</a:t>
            </a:r>
          </a:p>
          <a:p>
            <a:r>
              <a:rPr lang="en-US" dirty="0" smtClean="0"/>
              <a:t>Many people are unconfident with their abilities to protect themselves before they learn self defense</a:t>
            </a:r>
          </a:p>
          <a:p>
            <a:r>
              <a:rPr lang="en-US" dirty="0" smtClean="0"/>
              <a:t>It helps develop self discipline</a:t>
            </a:r>
          </a:p>
          <a:p>
            <a:r>
              <a:rPr lang="en-US" dirty="0" smtClean="0"/>
              <a:t>Which will help you be motivated and dedicated</a:t>
            </a:r>
          </a:p>
          <a:p>
            <a:r>
              <a:rPr lang="en-US" dirty="0" smtClean="0"/>
              <a:t>It will make you more aware of your surroundings</a:t>
            </a:r>
          </a:p>
          <a:p>
            <a:endParaRPr lang="en-US" dirty="0" smtClean="0"/>
          </a:p>
        </p:txBody>
      </p:sp>
    </p:spTree>
    <p:extLst>
      <p:ext uri="{BB962C8B-B14F-4D97-AF65-F5344CB8AC3E}">
        <p14:creationId xmlns:p14="http://schemas.microsoft.com/office/powerpoint/2010/main" val="3137463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You have the right to use reasonable force to prevent a crime including defending yourself.</a:t>
            </a:r>
          </a:p>
          <a:p>
            <a:r>
              <a:rPr lang="en-US" dirty="0" smtClean="0"/>
              <a:t>What is reasonable force?</a:t>
            </a:r>
          </a:p>
          <a:p>
            <a:r>
              <a:rPr lang="en-US" dirty="0" smtClean="0"/>
              <a:t>In a situation where you feel uncomfortable it is important to access the level of threat (no threat, low threat medium threat, high threat) and the appropriate response </a:t>
            </a:r>
            <a:r>
              <a:rPr lang="en-US" dirty="0" err="1" smtClean="0"/>
              <a:t>ot</a:t>
            </a:r>
            <a:r>
              <a:rPr lang="en-US" dirty="0" smtClean="0"/>
              <a:t> that threat.  The level of force you respond with must be appropriate to the situation  </a:t>
            </a:r>
            <a:endParaRPr lang="en-US" dirty="0"/>
          </a:p>
        </p:txBody>
      </p:sp>
    </p:spTree>
    <p:extLst>
      <p:ext uri="{BB962C8B-B14F-4D97-AF65-F5344CB8AC3E}">
        <p14:creationId xmlns:p14="http://schemas.microsoft.com/office/powerpoint/2010/main" val="2592253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Martial Art Self Defense Techniques</a:t>
            </a:r>
            <a:endParaRPr lang="en-US" dirty="0"/>
          </a:p>
        </p:txBody>
      </p:sp>
      <p:sp>
        <p:nvSpPr>
          <p:cNvPr id="3" name="Content Placeholder 2"/>
          <p:cNvSpPr>
            <a:spLocks noGrp="1"/>
          </p:cNvSpPr>
          <p:nvPr>
            <p:ph idx="1"/>
          </p:nvPr>
        </p:nvSpPr>
        <p:spPr/>
        <p:txBody>
          <a:bodyPr>
            <a:normAutofit/>
          </a:bodyPr>
          <a:lstStyle/>
          <a:p>
            <a:pPr marL="0" indent="0" algn="ctr">
              <a:buNone/>
            </a:pPr>
            <a:r>
              <a:rPr lang="en-US" u="sng" dirty="0" smtClean="0"/>
              <a:t>Striking </a:t>
            </a:r>
          </a:p>
          <a:p>
            <a:pPr marL="0" indent="0" algn="ctr">
              <a:buNone/>
            </a:pPr>
            <a:r>
              <a:rPr lang="en-US" dirty="0" smtClean="0"/>
              <a:t>When it comes to Self Defense strikes and blows are some of the most common attacks.</a:t>
            </a:r>
            <a:endParaRPr lang="en-US" u="sng" dirty="0"/>
          </a:p>
          <a:p>
            <a:pPr marL="0" indent="0" algn="ctr">
              <a:buNone/>
            </a:pPr>
            <a:r>
              <a:rPr lang="en-US" dirty="0" smtClean="0"/>
              <a:t> Generally speaking, striking refers to your kicks, punches, head butts, knees, elbows and other attacks.</a:t>
            </a:r>
            <a:endParaRPr lang="en-US" dirty="0"/>
          </a:p>
        </p:txBody>
      </p:sp>
    </p:spTree>
    <p:extLst>
      <p:ext uri="{BB962C8B-B14F-4D97-AF65-F5344CB8AC3E}">
        <p14:creationId xmlns:p14="http://schemas.microsoft.com/office/powerpoint/2010/main" val="1410075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Blocks</a:t>
            </a:r>
            <a:endParaRPr lang="en-US" dirty="0"/>
          </a:p>
        </p:txBody>
      </p:sp>
      <p:sp>
        <p:nvSpPr>
          <p:cNvPr id="3" name="Content Placeholder 2"/>
          <p:cNvSpPr>
            <a:spLocks noGrp="1"/>
          </p:cNvSpPr>
          <p:nvPr>
            <p:ph idx="1"/>
          </p:nvPr>
        </p:nvSpPr>
        <p:spPr>
          <a:xfrm>
            <a:off x="457200" y="1411391"/>
            <a:ext cx="8229600" cy="4525963"/>
          </a:xfrm>
        </p:spPr>
        <p:txBody>
          <a:bodyPr/>
          <a:lstStyle/>
          <a:p>
            <a:pPr marL="0" indent="0">
              <a:buNone/>
            </a:pPr>
            <a:r>
              <a:rPr lang="en-US" dirty="0" smtClean="0"/>
              <a:t>Your opponent is most likely going to strike back. One of the martial arts techniques that you can use to minimize the an attack is a block. Blocking is the act of stopping your opponents strike before it is completed. The arms are most commonly used for blocking, but your legs can also be used at times.</a:t>
            </a:r>
          </a:p>
        </p:txBody>
      </p:sp>
      <p:pic>
        <p:nvPicPr>
          <p:cNvPr id="4" name="Picture 3" descr="Unknown-3.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6538" y="4570199"/>
            <a:ext cx="3633964" cy="2035020"/>
          </a:xfrm>
          <a:prstGeom prst="rect">
            <a:avLst/>
          </a:prstGeom>
        </p:spPr>
      </p:pic>
    </p:spTree>
    <p:extLst>
      <p:ext uri="{BB962C8B-B14F-4D97-AF65-F5344CB8AC3E}">
        <p14:creationId xmlns:p14="http://schemas.microsoft.com/office/powerpoint/2010/main" val="6260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Self Defense</a:t>
            </a:r>
            <a:endParaRPr lang="en-US" dirty="0"/>
          </a:p>
        </p:txBody>
      </p:sp>
      <p:sp>
        <p:nvSpPr>
          <p:cNvPr id="3" name="Content Placeholder 2"/>
          <p:cNvSpPr>
            <a:spLocks noGrp="1"/>
          </p:cNvSpPr>
          <p:nvPr>
            <p:ph idx="1"/>
          </p:nvPr>
        </p:nvSpPr>
        <p:spPr>
          <a:xfrm>
            <a:off x="2369770" y="1593954"/>
            <a:ext cx="5234611" cy="4189255"/>
          </a:xfrm>
        </p:spPr>
        <p:txBody>
          <a:bodyPr>
            <a:normAutofit/>
          </a:bodyPr>
          <a:lstStyle/>
          <a:p>
            <a:r>
              <a:rPr lang="en-US" dirty="0" smtClean="0"/>
              <a:t>Physical self defense</a:t>
            </a:r>
          </a:p>
          <a:p>
            <a:r>
              <a:rPr lang="en-US" dirty="0" smtClean="0"/>
              <a:t>Mental self defense</a:t>
            </a:r>
            <a:endParaRPr lang="en-US" dirty="0"/>
          </a:p>
        </p:txBody>
      </p:sp>
      <p:pic>
        <p:nvPicPr>
          <p:cNvPr id="4" name="Picture 3" descr="Unknown-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2391" y="3409008"/>
            <a:ext cx="6101990" cy="2542496"/>
          </a:xfrm>
          <a:prstGeom prst="rect">
            <a:avLst/>
          </a:prstGeom>
        </p:spPr>
      </p:pic>
    </p:spTree>
    <p:extLst>
      <p:ext uri="{BB962C8B-B14F-4D97-AF65-F5344CB8AC3E}">
        <p14:creationId xmlns:p14="http://schemas.microsoft.com/office/powerpoint/2010/main" val="377938730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Takedowns</a:t>
            </a:r>
            <a:endParaRPr lang="en-US" dirty="0"/>
          </a:p>
        </p:txBody>
      </p:sp>
      <p:sp>
        <p:nvSpPr>
          <p:cNvPr id="3" name="Content Placeholder 2"/>
          <p:cNvSpPr>
            <a:spLocks noGrp="1"/>
          </p:cNvSpPr>
          <p:nvPr>
            <p:ph idx="1"/>
          </p:nvPr>
        </p:nvSpPr>
        <p:spPr/>
        <p:txBody>
          <a:bodyPr/>
          <a:lstStyle/>
          <a:p>
            <a:r>
              <a:rPr lang="en-US" dirty="0" smtClean="0"/>
              <a:t>Takedowns occur when you actually bring your opponent to the ground. There are many different ways to accomplish a takedown. </a:t>
            </a:r>
            <a:endParaRPr lang="en-US" dirty="0"/>
          </a:p>
        </p:txBody>
      </p:sp>
      <p:pic>
        <p:nvPicPr>
          <p:cNvPr id="4" name="Picture 3" descr="Unknown-1.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3610" y="3443099"/>
            <a:ext cx="3492500" cy="2324100"/>
          </a:xfrm>
          <a:prstGeom prst="rect">
            <a:avLst/>
          </a:prstGeom>
        </p:spPr>
      </p:pic>
    </p:spTree>
    <p:extLst>
      <p:ext uri="{BB962C8B-B14F-4D97-AF65-F5344CB8AC3E}">
        <p14:creationId xmlns:p14="http://schemas.microsoft.com/office/powerpoint/2010/main" val="166601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Throws</a:t>
            </a:r>
            <a:endParaRPr lang="en-US" dirty="0"/>
          </a:p>
        </p:txBody>
      </p:sp>
      <p:sp>
        <p:nvSpPr>
          <p:cNvPr id="3" name="Content Placeholder 2"/>
          <p:cNvSpPr>
            <a:spLocks noGrp="1"/>
          </p:cNvSpPr>
          <p:nvPr>
            <p:ph idx="1"/>
          </p:nvPr>
        </p:nvSpPr>
        <p:spPr/>
        <p:txBody>
          <a:bodyPr/>
          <a:lstStyle/>
          <a:p>
            <a:r>
              <a:rPr lang="en-US" dirty="0" smtClean="0"/>
              <a:t>Throws are another form of takedowns. During a throw, you maneuver  your body and legs to take down your opponent . The end result is that your opponent is brought  to the ground.</a:t>
            </a:r>
            <a:endParaRPr lang="en-US" dirty="0"/>
          </a:p>
        </p:txBody>
      </p:sp>
      <p:pic>
        <p:nvPicPr>
          <p:cNvPr id="4" name="Picture 3" descr="Unknown-2.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6830" y="3893431"/>
            <a:ext cx="3603123" cy="2698864"/>
          </a:xfrm>
          <a:prstGeom prst="rect">
            <a:avLst/>
          </a:prstGeom>
        </p:spPr>
      </p:pic>
    </p:spTree>
    <p:extLst>
      <p:ext uri="{BB962C8B-B14F-4D97-AF65-F5344CB8AC3E}">
        <p14:creationId xmlns:p14="http://schemas.microsoft.com/office/powerpoint/2010/main" val="21414931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Submissions</a:t>
            </a:r>
            <a:endParaRPr lang="en-US" dirty="0"/>
          </a:p>
        </p:txBody>
      </p:sp>
      <p:sp>
        <p:nvSpPr>
          <p:cNvPr id="3" name="Content Placeholder 2"/>
          <p:cNvSpPr>
            <a:spLocks noGrp="1"/>
          </p:cNvSpPr>
          <p:nvPr>
            <p:ph idx="1"/>
          </p:nvPr>
        </p:nvSpPr>
        <p:spPr/>
        <p:txBody>
          <a:bodyPr/>
          <a:lstStyle/>
          <a:p>
            <a:pPr marL="0" indent="0">
              <a:buNone/>
            </a:pPr>
            <a:r>
              <a:rPr lang="en-US" dirty="0" smtClean="0"/>
              <a:t>The goal is to force your opponent to give up or submit.</a:t>
            </a:r>
            <a:endParaRPr lang="en-US" dirty="0"/>
          </a:p>
        </p:txBody>
      </p:sp>
      <p:pic>
        <p:nvPicPr>
          <p:cNvPr id="4" name="Picture 3" descr="Unknown-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6476" y="2868068"/>
            <a:ext cx="4215991" cy="2780110"/>
          </a:xfrm>
          <a:prstGeom prst="rect">
            <a:avLst/>
          </a:prstGeom>
        </p:spPr>
      </p:pic>
    </p:spTree>
    <p:extLst>
      <p:ext uri="{BB962C8B-B14F-4D97-AF65-F5344CB8AC3E}">
        <p14:creationId xmlns:p14="http://schemas.microsoft.com/office/powerpoint/2010/main" val="17174345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Tips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When defending yourself always keep your hands up, and elbows down.  This will give you the best defense for your body and head.</a:t>
            </a:r>
          </a:p>
          <a:p>
            <a:pPr marL="0" indent="0">
              <a:buNone/>
            </a:pPr>
            <a:endParaRPr lang="en-US" dirty="0" smtClean="0"/>
          </a:p>
        </p:txBody>
      </p:sp>
      <p:pic>
        <p:nvPicPr>
          <p:cNvPr id="4" name="Picture 3" descr="Unknown-5.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9777" y="3595499"/>
            <a:ext cx="4038600" cy="2019300"/>
          </a:xfrm>
          <a:prstGeom prst="rect">
            <a:avLst/>
          </a:prstGeom>
        </p:spPr>
      </p:pic>
    </p:spTree>
    <p:extLst>
      <p:ext uri="{BB962C8B-B14F-4D97-AF65-F5344CB8AC3E}">
        <p14:creationId xmlns:p14="http://schemas.microsoft.com/office/powerpoint/2010/main" val="31421622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Take a Self </a:t>
            </a:r>
            <a:r>
              <a:rPr lang="en-US" dirty="0"/>
              <a:t>D</a:t>
            </a:r>
            <a:r>
              <a:rPr lang="en-US" dirty="0" smtClean="0"/>
              <a:t>efense </a:t>
            </a:r>
            <a:r>
              <a:rPr lang="en-US" dirty="0"/>
              <a:t>C</a:t>
            </a:r>
            <a:r>
              <a:rPr lang="en-US" dirty="0" smtClean="0"/>
              <a:t>lass</a:t>
            </a:r>
            <a:endParaRPr lang="en-US" dirty="0"/>
          </a:p>
        </p:txBody>
      </p:sp>
      <p:sp>
        <p:nvSpPr>
          <p:cNvPr id="3" name="Content Placeholder 2"/>
          <p:cNvSpPr>
            <a:spLocks noGrp="1"/>
          </p:cNvSpPr>
          <p:nvPr>
            <p:ph idx="1"/>
          </p:nvPr>
        </p:nvSpPr>
        <p:spPr/>
        <p:txBody>
          <a:bodyPr/>
          <a:lstStyle/>
          <a:p>
            <a:r>
              <a:rPr lang="en-US" dirty="0" smtClean="0"/>
              <a:t>The best way to prepare yourself to fight off an attacker is to take a self defense class.  The more you practice techniques, the more confident you will feel applying its against a resisting opponent. </a:t>
            </a:r>
            <a:endParaRPr lang="en-US" dirty="0"/>
          </a:p>
        </p:txBody>
      </p:sp>
      <p:pic>
        <p:nvPicPr>
          <p:cNvPr id="4" name="Picture 3" descr="Unknown-6.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7143" y="4338547"/>
            <a:ext cx="3797300" cy="2133600"/>
          </a:xfrm>
          <a:prstGeom prst="rect">
            <a:avLst/>
          </a:prstGeom>
        </p:spPr>
      </p:pic>
    </p:spTree>
    <p:extLst>
      <p:ext uri="{BB962C8B-B14F-4D97-AF65-F5344CB8AC3E}">
        <p14:creationId xmlns:p14="http://schemas.microsoft.com/office/powerpoint/2010/main" val="974111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Physical Self Defense</a:t>
            </a:r>
            <a:endParaRPr lang="en-US" dirty="0"/>
          </a:p>
        </p:txBody>
      </p:sp>
      <p:sp>
        <p:nvSpPr>
          <p:cNvPr id="3" name="Content Placeholder 2"/>
          <p:cNvSpPr>
            <a:spLocks noGrp="1"/>
          </p:cNvSpPr>
          <p:nvPr>
            <p:ph idx="1"/>
          </p:nvPr>
        </p:nvSpPr>
        <p:spPr/>
        <p:txBody>
          <a:bodyPr/>
          <a:lstStyle/>
          <a:p>
            <a:r>
              <a:rPr lang="en-US" dirty="0" smtClean="0"/>
              <a:t>Physical Self-defense is the use of physical force to counter an immediate threat of violence.  Such force can be either armed or unarmed.  In either case, the chances of success depend on a large number of parameters, related to the severity of the threat on one hand, but also on the mental and physical preparedness of the defender</a:t>
            </a:r>
            <a:endParaRPr lang="en-US" dirty="0"/>
          </a:p>
        </p:txBody>
      </p:sp>
    </p:spTree>
    <p:extLst>
      <p:ext uri="{BB962C8B-B14F-4D97-AF65-F5344CB8AC3E}">
        <p14:creationId xmlns:p14="http://schemas.microsoft.com/office/powerpoint/2010/main" val="63002793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Mental Self Defense</a:t>
            </a:r>
            <a:endParaRPr lang="en-US" dirty="0"/>
          </a:p>
        </p:txBody>
      </p:sp>
      <p:sp>
        <p:nvSpPr>
          <p:cNvPr id="3" name="Content Placeholder 2"/>
          <p:cNvSpPr>
            <a:spLocks noGrp="1"/>
          </p:cNvSpPr>
          <p:nvPr>
            <p:ph idx="1"/>
          </p:nvPr>
        </p:nvSpPr>
        <p:spPr/>
        <p:txBody>
          <a:bodyPr>
            <a:normAutofit/>
          </a:bodyPr>
          <a:lstStyle/>
          <a:p>
            <a:r>
              <a:rPr lang="en-US" dirty="0" smtClean="0"/>
              <a:t>Mental self defense is the ability to get into the proper mindset for executing a physical self defense technique.  Many martial arts schools and self defense classes focus primarily on the physical nature of self defense but it’s very important to focus on  the mental aspect as well</a:t>
            </a:r>
          </a:p>
          <a:p>
            <a:endParaRPr lang="en-US" dirty="0"/>
          </a:p>
        </p:txBody>
      </p:sp>
    </p:spTree>
    <p:extLst>
      <p:ext uri="{BB962C8B-B14F-4D97-AF65-F5344CB8AC3E}">
        <p14:creationId xmlns:p14="http://schemas.microsoft.com/office/powerpoint/2010/main" val="111006757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593009"/>
          </a:xfrm>
        </p:spPr>
        <p:txBody>
          <a:bodyPr>
            <a:normAutofit fontScale="90000"/>
          </a:bodyPr>
          <a:lstStyle/>
          <a:p>
            <a:r>
              <a:rPr lang="en-US" dirty="0" smtClean="0"/>
              <a:t>Awareness</a:t>
            </a:r>
            <a:r>
              <a:rPr lang="en-US" dirty="0" smtClean="0"/>
              <a:t/>
            </a:r>
            <a:br>
              <a:rPr lang="en-US" dirty="0" smtClean="0"/>
            </a:br>
            <a:r>
              <a:rPr lang="en-US" dirty="0" smtClean="0"/>
              <a:t>Lessen Your Chances of Being a Victim</a:t>
            </a:r>
            <a:endParaRPr lang="en-US" dirty="0"/>
          </a:p>
        </p:txBody>
      </p:sp>
      <p:sp>
        <p:nvSpPr>
          <p:cNvPr id="3" name="Content Placeholder 2"/>
          <p:cNvSpPr>
            <a:spLocks noGrp="1"/>
          </p:cNvSpPr>
          <p:nvPr>
            <p:ph idx="1"/>
          </p:nvPr>
        </p:nvSpPr>
        <p:spPr>
          <a:xfrm>
            <a:off x="457200" y="2825096"/>
            <a:ext cx="8229600" cy="4525963"/>
          </a:xfrm>
        </p:spPr>
        <p:txBody>
          <a:bodyPr/>
          <a:lstStyle/>
          <a:p>
            <a:r>
              <a:rPr lang="en-US" dirty="0" smtClean="0"/>
              <a:t>Be aware of your surrounding and situations that might be dangerous</a:t>
            </a:r>
          </a:p>
          <a:p>
            <a:r>
              <a:rPr lang="en-US" dirty="0" smtClean="0"/>
              <a:t>Know how to avoid these situations</a:t>
            </a:r>
          </a:p>
          <a:p>
            <a:r>
              <a:rPr lang="en-US" dirty="0" smtClean="0"/>
              <a:t>Know what choices to make if you find yourself in a potential situation</a:t>
            </a:r>
          </a:p>
          <a:p>
            <a:pPr marL="0" indent="0">
              <a:buNone/>
            </a:pPr>
            <a:r>
              <a:rPr lang="en-US" dirty="0" smtClean="0"/>
              <a:t>   (walking on cellphone)</a:t>
            </a:r>
            <a:endParaRPr lang="en-US" dirty="0"/>
          </a:p>
          <a:p>
            <a:endParaRPr lang="en-US" dirty="0"/>
          </a:p>
        </p:txBody>
      </p:sp>
    </p:spTree>
    <p:extLst>
      <p:ext uri="{BB962C8B-B14F-4D97-AF65-F5344CB8AC3E}">
        <p14:creationId xmlns:p14="http://schemas.microsoft.com/office/powerpoint/2010/main" val="1190937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Four key self defense skills that you should be aware of are</a:t>
            </a:r>
            <a:endParaRPr lang="en-US" dirty="0"/>
          </a:p>
        </p:txBody>
      </p:sp>
      <p:sp>
        <p:nvSpPr>
          <p:cNvPr id="3" name="Content Placeholder 2"/>
          <p:cNvSpPr>
            <a:spLocks noGrp="1"/>
          </p:cNvSpPr>
          <p:nvPr>
            <p:ph idx="1"/>
          </p:nvPr>
        </p:nvSpPr>
        <p:spPr/>
        <p:txBody>
          <a:bodyPr>
            <a:normAutofit/>
          </a:bodyPr>
          <a:lstStyle/>
          <a:p>
            <a:r>
              <a:rPr lang="en-US" dirty="0" smtClean="0"/>
              <a:t>Using your head</a:t>
            </a:r>
          </a:p>
          <a:p>
            <a:r>
              <a:rPr lang="en-US" dirty="0" smtClean="0"/>
              <a:t>De-Escalating a bad situation </a:t>
            </a:r>
          </a:p>
          <a:p>
            <a:r>
              <a:rPr lang="en-US" dirty="0" smtClean="0"/>
              <a:t>Reduce your risk</a:t>
            </a:r>
          </a:p>
          <a:p>
            <a:r>
              <a:rPr lang="en-US" dirty="0" smtClean="0"/>
              <a:t>Taking self defense classes</a:t>
            </a:r>
            <a:endParaRPr lang="en-US" dirty="0"/>
          </a:p>
        </p:txBody>
      </p:sp>
    </p:spTree>
    <p:extLst>
      <p:ext uri="{BB962C8B-B14F-4D97-AF65-F5344CB8AC3E}">
        <p14:creationId xmlns:p14="http://schemas.microsoft.com/office/powerpoint/2010/main" val="3898297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Check out hangouts.  Do they look safe?  Are you comfortable being there?  Ask yourself if the people around you seem to share your views on fun activities</a:t>
            </a:r>
          </a:p>
          <a:p>
            <a:r>
              <a:rPr lang="en-US" dirty="0" smtClean="0"/>
              <a:t>If you think they’re being reckless, move on. </a:t>
            </a:r>
          </a:p>
          <a:p>
            <a:r>
              <a:rPr lang="en-US" dirty="0" smtClean="0"/>
              <a:t>Be sure your body language shows a sense of confidence.  Look like you know where you’re going and act alert</a:t>
            </a:r>
            <a:endParaRPr lang="en-US" dirty="0"/>
          </a:p>
        </p:txBody>
      </p:sp>
    </p:spTree>
    <p:extLst>
      <p:ext uri="{BB962C8B-B14F-4D97-AF65-F5344CB8AC3E}">
        <p14:creationId xmlns:p14="http://schemas.microsoft.com/office/powerpoint/2010/main" val="2387079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 your instincts</a:t>
            </a:r>
            <a:endParaRPr lang="en-US" dirty="0"/>
          </a:p>
        </p:txBody>
      </p:sp>
      <p:sp>
        <p:nvSpPr>
          <p:cNvPr id="3" name="Content Placeholder 2"/>
          <p:cNvSpPr>
            <a:spLocks noGrp="1"/>
          </p:cNvSpPr>
          <p:nvPr>
            <p:ph idx="1"/>
          </p:nvPr>
        </p:nvSpPr>
        <p:spPr/>
        <p:txBody>
          <a:bodyPr>
            <a:normAutofit fontScale="92500"/>
          </a:bodyPr>
          <a:lstStyle/>
          <a:p>
            <a:r>
              <a:rPr lang="en-US" dirty="0" smtClean="0"/>
              <a:t>One way to avoid a potential attack before it happens is to trust your instincts.</a:t>
            </a:r>
          </a:p>
          <a:p>
            <a:r>
              <a:rPr lang="en-US" dirty="0" smtClean="0"/>
              <a:t>Instincts combined with common sense can get you out of trouble. </a:t>
            </a:r>
          </a:p>
          <a:p>
            <a:r>
              <a:rPr lang="en-US" dirty="0" smtClean="0"/>
              <a:t>Ex- If you are running alone on a school track and you suddenly feel like you are being watched, that could be your intuition telling you something.  Your common sense would then tell you to go where there are more people around</a:t>
            </a:r>
            <a:endParaRPr lang="en-US" dirty="0"/>
          </a:p>
        </p:txBody>
      </p:sp>
    </p:spTree>
    <p:extLst>
      <p:ext uri="{BB962C8B-B14F-4D97-AF65-F5344CB8AC3E}">
        <p14:creationId xmlns:p14="http://schemas.microsoft.com/office/powerpoint/2010/main" val="3337122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p:txBody>
          <a:bodyPr/>
          <a:lstStyle/>
          <a:p>
            <a:pPr marL="514350" indent="-514350">
              <a:buAutoNum type="arabicPeriod"/>
            </a:pPr>
            <a:r>
              <a:rPr lang="en-US" dirty="0" smtClean="0"/>
              <a:t>Always, trust you instincts. If you feel uneasy in a situation do something about it, don’t worry about appearing foolish or overly cautious.</a:t>
            </a:r>
          </a:p>
          <a:p>
            <a:pPr marL="514350" indent="-514350">
              <a:buAutoNum type="arabicPeriod"/>
            </a:pPr>
            <a:r>
              <a:rPr lang="en-US" dirty="0" smtClean="0"/>
              <a:t>Believe in yourself. Have the strength to be independent. Don’t allow your self to be intimidated.</a:t>
            </a:r>
            <a:endParaRPr lang="en-US" dirty="0"/>
          </a:p>
        </p:txBody>
      </p:sp>
    </p:spTree>
    <p:extLst>
      <p:ext uri="{BB962C8B-B14F-4D97-AF65-F5344CB8AC3E}">
        <p14:creationId xmlns:p14="http://schemas.microsoft.com/office/powerpoint/2010/main" val="17668103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2749</TotalTime>
  <Words>1077</Words>
  <Application>Microsoft Macintosh PowerPoint</Application>
  <PresentationFormat>On-screen Show (4:3)</PresentationFormat>
  <Paragraphs>78</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      </vt:lpstr>
      <vt:lpstr>Types of Self Defense</vt:lpstr>
      <vt:lpstr>Physical Self Defense</vt:lpstr>
      <vt:lpstr>Mental Self Defense</vt:lpstr>
      <vt:lpstr>Awareness Lessen Your Chances of Being a Victim</vt:lpstr>
      <vt:lpstr>Four key self defense skills that you should be aware of are</vt:lpstr>
      <vt:lpstr>PowerPoint Presentation</vt:lpstr>
      <vt:lpstr>Trust your instincts</vt:lpstr>
      <vt:lpstr>PowerPoint Presentation</vt:lpstr>
      <vt:lpstr>De- Escalating A Bad Situation</vt:lpstr>
      <vt:lpstr>Why De-escalation works</vt:lpstr>
      <vt:lpstr>PowerPoint Presentation</vt:lpstr>
      <vt:lpstr>Reducing your risk </vt:lpstr>
      <vt:lpstr>PowerPoint Presentation</vt:lpstr>
      <vt:lpstr>PowerPoint Presentation</vt:lpstr>
      <vt:lpstr>Reasons Why Everyone Should Take Self Defense Training</vt:lpstr>
      <vt:lpstr>PowerPoint Presentation</vt:lpstr>
      <vt:lpstr>Martial Art Self Defense Techniques</vt:lpstr>
      <vt:lpstr>Blocks</vt:lpstr>
      <vt:lpstr>Takedowns</vt:lpstr>
      <vt:lpstr>Throws</vt:lpstr>
      <vt:lpstr>Submissions</vt:lpstr>
      <vt:lpstr>Important Tips</vt:lpstr>
      <vt:lpstr>Take a Self Defense Class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Self Defense  </dc:title>
  <dc:creator>Michelle</dc:creator>
  <cp:lastModifiedBy>Michelle</cp:lastModifiedBy>
  <cp:revision>36</cp:revision>
  <dcterms:created xsi:type="dcterms:W3CDTF">2020-07-12T14:56:21Z</dcterms:created>
  <dcterms:modified xsi:type="dcterms:W3CDTF">2020-08-22T15:24:58Z</dcterms:modified>
</cp:coreProperties>
</file>